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4"/>
  </p:sldMasterIdLst>
  <p:notesMasterIdLst>
    <p:notesMasterId r:id="rId28"/>
  </p:notesMasterIdLst>
  <p:handoutMasterIdLst>
    <p:handoutMasterId r:id="rId29"/>
  </p:handoutMasterIdLst>
  <p:sldIdLst>
    <p:sldId id="256" r:id="rId5"/>
    <p:sldId id="321" r:id="rId6"/>
    <p:sldId id="264" r:id="rId7"/>
    <p:sldId id="286" r:id="rId8"/>
    <p:sldId id="303" r:id="rId9"/>
    <p:sldId id="265" r:id="rId10"/>
    <p:sldId id="304" r:id="rId11"/>
    <p:sldId id="310" r:id="rId12"/>
    <p:sldId id="309" r:id="rId13"/>
    <p:sldId id="305" r:id="rId14"/>
    <p:sldId id="306" r:id="rId15"/>
    <p:sldId id="307" r:id="rId16"/>
    <p:sldId id="308" r:id="rId17"/>
    <p:sldId id="314" r:id="rId18"/>
    <p:sldId id="266" r:id="rId19"/>
    <p:sldId id="313" r:id="rId20"/>
    <p:sldId id="318" r:id="rId21"/>
    <p:sldId id="319" r:id="rId22"/>
    <p:sldId id="302" r:id="rId23"/>
    <p:sldId id="320" r:id="rId24"/>
    <p:sldId id="269" r:id="rId25"/>
    <p:sldId id="312" r:id="rId26"/>
    <p:sldId id="285" r:id="rId27"/>
  </p:sldIdLst>
  <p:sldSz cx="12192000" cy="6858000"/>
  <p:notesSz cx="6858000" cy="9144000"/>
  <p:embeddedFontLst>
    <p:embeddedFont>
      <p:font typeface="Poppins" panose="00000500000000000000" pitchFamily="2" charset="0"/>
      <p:regular r:id="rId30"/>
      <p:bold r:id="rId31"/>
      <p:italic r:id="rId32"/>
      <p:boldItalic r:id="rId33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1D3461"/>
    <a:srgbClr val="F9952E"/>
    <a:srgbClr val="254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80270" autoAdjust="0"/>
  </p:normalViewPr>
  <p:slideViewPr>
    <p:cSldViewPr snapToGrid="0">
      <p:cViewPr varScale="1">
        <p:scale>
          <a:sx n="63" d="100"/>
          <a:sy n="63" d="100"/>
        </p:scale>
        <p:origin x="840" y="5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DE294989-C8A2-9944-B33A-3805D2064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3204462-82F8-1E4C-A77A-3BDFFD8B1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49B6B-994D-4945-85D1-5A2C271B2AC5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ADFCA9A-C100-8244-9316-7D3FFF5992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A18EF3-140A-8D4B-BADF-31442AA2CE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FA841-02E7-974F-9C83-CA4B8F6E8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7315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6E2B5-7791-3245-BBAD-AD2762BAF4AE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261-7C90-3B4D-AB9A-060167C752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2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9261-7C90-3B4D-AB9A-060167C752F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3726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Sammen med yrkesfaglærer.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9261-7C90-3B4D-AB9A-060167C752F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70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Til sammenligning: i 2017 lå samtlige på 1 møtte per plass eller høyere, med unntak av GLU 1-7.</a:t>
            </a:r>
          </a:p>
          <a:p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 5-10</a:t>
            </a:r>
            <a:r>
              <a:rPr lang="nb-NO" dirty="0">
                <a:effectLst/>
              </a:rPr>
              <a:t> 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1,1</a:t>
            </a:r>
            <a:r>
              <a:rPr lang="nb-NO" dirty="0">
                <a:effectLst/>
              </a:rPr>
              <a:t> </a:t>
            </a:r>
            <a:endParaRPr lang="nb-NO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GLU1-7</a:t>
            </a:r>
            <a:r>
              <a:rPr lang="nb-NO" dirty="0">
                <a:effectLst/>
              </a:rPr>
              <a:t> 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0,8</a:t>
            </a:r>
            <a:r>
              <a:rPr lang="nb-NO" dirty="0">
                <a:effectLst/>
              </a:rPr>
              <a:t> </a:t>
            </a:r>
          </a:p>
          <a:p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 1,1</a:t>
            </a:r>
            <a:r>
              <a:rPr lang="nb-NO" dirty="0">
                <a:effectLst/>
              </a:rPr>
              <a:t> </a:t>
            </a:r>
            <a:endParaRPr lang="nb-NO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Lektor</a:t>
            </a:r>
            <a:r>
              <a:rPr lang="nb-NO" dirty="0">
                <a:effectLst/>
              </a:rPr>
              <a:t> 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1,2</a:t>
            </a:r>
            <a:r>
              <a:rPr lang="nb-NO" dirty="0">
                <a:effectLst/>
              </a:rPr>
              <a:t> </a:t>
            </a:r>
            <a:endParaRPr lang="nb-NO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Yrkesfaglærer 1</a:t>
            </a:r>
            <a:r>
              <a:rPr lang="nb-NO" dirty="0">
                <a:effectLst/>
              </a:rPr>
              <a:t> 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9261-7C90-3B4D-AB9A-060167C752F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5105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Dispensasjon fra karakterkrav på både GLU og sykepleie – ikke sett samme effekt for sykepleie. Mht. inntakskvalitet kan man kompensere for lavere krav med økte søkertall.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9261-7C90-3B4D-AB9A-060167C752F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2765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9261-7C90-3B4D-AB9A-060167C752FD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8926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Landsdel   Andel i hjemfylket Andel utenfor hjemfylket</a:t>
            </a:r>
          </a:p>
          <a:p>
            <a:r>
              <a:rPr lang="nb-NO" dirty="0"/>
              <a:t>Nord-Norge	76 %	24 %</a:t>
            </a:r>
          </a:p>
          <a:p>
            <a:r>
              <a:rPr lang="nb-NO" dirty="0"/>
              <a:t>Sørlandet	74 %	26 %</a:t>
            </a:r>
          </a:p>
          <a:p>
            <a:r>
              <a:rPr lang="nb-NO" dirty="0"/>
              <a:t>Trøndelag	50 %	50 %</a:t>
            </a:r>
          </a:p>
          <a:p>
            <a:r>
              <a:rPr lang="nb-NO" dirty="0"/>
              <a:t>Vestlandet	72 %	28 %</a:t>
            </a:r>
          </a:p>
          <a:p>
            <a:r>
              <a:rPr lang="nb-NO" dirty="0"/>
              <a:t>Østlandet	54 %	46 %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9261-7C90-3B4D-AB9A-060167C752FD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0455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9261-7C90-3B4D-AB9A-060167C752FD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688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9261-7C90-3B4D-AB9A-060167C752F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199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9261-7C90-3B4D-AB9A-060167C752F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040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Overordnet vekst etter nedgangen siden 2020. Vekst på XX% siden 2023.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9261-7C90-3B4D-AB9A-060167C752F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876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-13% møtte for BLU siden i fjor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9261-7C90-3B4D-AB9A-060167C752F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708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Men oppgang for GLU 1-7! 23% siden i fjor og 44% prosent siden 2023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9261-7C90-3B4D-AB9A-060167C752F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1595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Også oppgang for GLU 5-10, men noe mer beskjedent. 17% siden i fjor og 27% siden året før.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9261-7C90-3B4D-AB9A-060167C752F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906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Lektorutdanningene fortsetter nedadgående trend, 7% ned siden 2023.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9261-7C90-3B4D-AB9A-060167C752F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1022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Mens LUPE er stabilt…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9261-7C90-3B4D-AB9A-060167C752F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840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1" y="3619919"/>
            <a:ext cx="4667541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1" y="5612665"/>
            <a:ext cx="4667541" cy="1075336"/>
          </a:xfrm>
        </p:spPr>
        <p:txBody>
          <a:bodyPr/>
          <a:lstStyle>
            <a:lvl1pPr marL="0" indent="0" algn="l">
              <a:buNone/>
              <a:defRPr sz="1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4792"/>
            <a:ext cx="6096000" cy="343320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382DC83-A4DE-4FE7-B63E-6D125678F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61" t="4039" r="48335" b="47837"/>
          <a:stretch/>
        </p:blipFill>
        <p:spPr>
          <a:xfrm>
            <a:off x="0" y="0"/>
            <a:ext cx="6096000" cy="3424793"/>
          </a:xfrm>
          <a:prstGeom prst="rect">
            <a:avLst/>
          </a:prstGeom>
        </p:spPr>
      </p:pic>
      <p:pic>
        <p:nvPicPr>
          <p:cNvPr id="5" name="Logo_Nynorsk" hidden="1">
            <a:extLst>
              <a:ext uri="{FF2B5EF4-FFF2-40B4-BE49-F238E27FC236}">
                <a16:creationId xmlns:a16="http://schemas.microsoft.com/office/drawing/2014/main" id="{C6D7F8BD-6789-4E89-BE10-AE6710FFB6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4828" y="522065"/>
            <a:ext cx="2920333" cy="640800"/>
          </a:xfrm>
          <a:prstGeom prst="rect">
            <a:avLst/>
          </a:prstGeom>
        </p:spPr>
      </p:pic>
      <p:pic>
        <p:nvPicPr>
          <p:cNvPr id="7" name="Logo_Bokmal">
            <a:extLst>
              <a:ext uri="{FF2B5EF4-FFF2-40B4-BE49-F238E27FC236}">
                <a16:creationId xmlns:a16="http://schemas.microsoft.com/office/drawing/2014/main" id="{1B960393-DA95-45D4-BC0F-B0E1F85F6C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24828" y="522065"/>
            <a:ext cx="2885640" cy="64080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02C6777A-C9B1-49C7-A444-881FE1E3D9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24828" y="522065"/>
            <a:ext cx="3513544" cy="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302" y="1087518"/>
            <a:ext cx="5612863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2302" y="3085910"/>
            <a:ext cx="5612862" cy="2478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919" y="184172"/>
            <a:ext cx="5276837" cy="5994922"/>
          </a:xfrm>
          <a:prstGeom prst="roundRect">
            <a:avLst>
              <a:gd name="adj" fmla="val 145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9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08834"/>
            <a:ext cx="4752166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356998"/>
            <a:ext cx="4752166" cy="25292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999" y="185759"/>
            <a:ext cx="2577492" cy="2582475"/>
          </a:xfrm>
          <a:prstGeom prst="roundRect">
            <a:avLst>
              <a:gd name="adj" fmla="val 3114"/>
            </a:avLst>
          </a:prstGeom>
          <a:solidFill>
            <a:schemeClr val="accent5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1A5E924-DB52-4919-9B8D-29211FEAE2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25421" y="185759"/>
            <a:ext cx="2577492" cy="2582475"/>
          </a:xfrm>
          <a:prstGeom prst="roundRect">
            <a:avLst>
              <a:gd name="adj" fmla="val 311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C72CF113-B192-4EB9-874A-3F1DDCAFB5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19175" y="2886409"/>
            <a:ext cx="5283888" cy="3781863"/>
          </a:xfrm>
          <a:prstGeom prst="roundRect">
            <a:avLst>
              <a:gd name="adj" fmla="val 1954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1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logo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BBBFB3F-FDE3-4B10-AD54-19A9112C95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91009" cy="6858000"/>
          </a:xfrm>
          <a:custGeom>
            <a:avLst/>
            <a:gdLst>
              <a:gd name="connsiteX0" fmla="*/ 1894280 w 15380016"/>
              <a:gd name="connsiteY0" fmla="*/ 9263574 h 13714413"/>
              <a:gd name="connsiteX1" fmla="*/ 5494408 w 15380016"/>
              <a:gd name="connsiteY1" fmla="*/ 9263574 h 13714413"/>
              <a:gd name="connsiteX2" fmla="*/ 6095060 w 15380016"/>
              <a:gd name="connsiteY2" fmla="*/ 9865481 h 13714413"/>
              <a:gd name="connsiteX3" fmla="*/ 6095060 w 15380016"/>
              <a:gd name="connsiteY3" fmla="*/ 13474405 h 13714413"/>
              <a:gd name="connsiteX4" fmla="*/ 6047684 w 15380016"/>
              <a:gd name="connsiteY4" fmla="*/ 13708406 h 13714413"/>
              <a:gd name="connsiteX5" fmla="*/ 6044420 w 15380016"/>
              <a:gd name="connsiteY5" fmla="*/ 13714413 h 13714413"/>
              <a:gd name="connsiteX6" fmla="*/ 1344560 w 15380016"/>
              <a:gd name="connsiteY6" fmla="*/ 13714413 h 13714413"/>
              <a:gd name="connsiteX7" fmla="*/ 1341008 w 15380016"/>
              <a:gd name="connsiteY7" fmla="*/ 13707876 h 13714413"/>
              <a:gd name="connsiteX8" fmla="*/ 1293632 w 15380016"/>
              <a:gd name="connsiteY8" fmla="*/ 13474405 h 13714413"/>
              <a:gd name="connsiteX9" fmla="*/ 1293632 w 15380016"/>
              <a:gd name="connsiteY9" fmla="*/ 9865481 h 13714413"/>
              <a:gd name="connsiteX10" fmla="*/ 1894280 w 15380016"/>
              <a:gd name="connsiteY10" fmla="*/ 9263574 h 13714413"/>
              <a:gd name="connsiteX11" fmla="*/ 0 w 15380016"/>
              <a:gd name="connsiteY11" fmla="*/ 4450837 h 13714413"/>
              <a:gd name="connsiteX12" fmla="*/ 698008 w 15380016"/>
              <a:gd name="connsiteY12" fmla="*/ 4450837 h 13714413"/>
              <a:gd name="connsiteX13" fmla="*/ 1298656 w 15380016"/>
              <a:gd name="connsiteY13" fmla="*/ 5052743 h 13714413"/>
              <a:gd name="connsiteX14" fmla="*/ 1298656 w 15380016"/>
              <a:gd name="connsiteY14" fmla="*/ 8661668 h 13714413"/>
              <a:gd name="connsiteX15" fmla="*/ 699264 w 15380016"/>
              <a:gd name="connsiteY15" fmla="*/ 9263574 h 13714413"/>
              <a:gd name="connsiteX16" fmla="*/ 0 w 15380016"/>
              <a:gd name="connsiteY16" fmla="*/ 9263574 h 13714413"/>
              <a:gd name="connsiteX17" fmla="*/ 10052844 w 15380016"/>
              <a:gd name="connsiteY17" fmla="*/ 0 h 13714413"/>
              <a:gd name="connsiteX18" fmla="*/ 15379960 w 15380016"/>
              <a:gd name="connsiteY18" fmla="*/ 0 h 13714413"/>
              <a:gd name="connsiteX19" fmla="*/ 15378324 w 15380016"/>
              <a:gd name="connsiteY19" fmla="*/ 3689 h 13714413"/>
              <a:gd name="connsiteX20" fmla="*/ 15312144 w 15380016"/>
              <a:gd name="connsiteY20" fmla="*/ 95498 h 13714413"/>
              <a:gd name="connsiteX21" fmla="*/ 9941480 w 15380016"/>
              <a:gd name="connsiteY21" fmla="*/ 6399807 h 13714413"/>
              <a:gd name="connsiteX22" fmla="*/ 9941480 w 15380016"/>
              <a:gd name="connsiteY22" fmla="*/ 7314605 h 13714413"/>
              <a:gd name="connsiteX23" fmla="*/ 15312144 w 15380016"/>
              <a:gd name="connsiteY23" fmla="*/ 13618913 h 13714413"/>
              <a:gd name="connsiteX24" fmla="*/ 15378376 w 15380016"/>
              <a:gd name="connsiteY24" fmla="*/ 13710723 h 13714413"/>
              <a:gd name="connsiteX25" fmla="*/ 15380016 w 15380016"/>
              <a:gd name="connsiteY25" fmla="*/ 13714413 h 13714413"/>
              <a:gd name="connsiteX26" fmla="*/ 10052848 w 15380016"/>
              <a:gd name="connsiteY26" fmla="*/ 13714413 h 13714413"/>
              <a:gd name="connsiteX27" fmla="*/ 9962840 w 15380016"/>
              <a:gd name="connsiteY27" fmla="*/ 13626452 h 13714413"/>
              <a:gd name="connsiteX28" fmla="*/ 6490884 w 15380016"/>
              <a:gd name="connsiteY28" fmla="*/ 9712177 h 13714413"/>
              <a:gd name="connsiteX29" fmla="*/ 6092544 w 15380016"/>
              <a:gd name="connsiteY29" fmla="*/ 8661668 h 13714413"/>
              <a:gd name="connsiteX30" fmla="*/ 6092544 w 15380016"/>
              <a:gd name="connsiteY30" fmla="*/ 5052743 h 13714413"/>
              <a:gd name="connsiteX31" fmla="*/ 6490884 w 15380016"/>
              <a:gd name="connsiteY31" fmla="*/ 4002235 h 13714413"/>
              <a:gd name="connsiteX32" fmla="*/ 9962840 w 15380016"/>
              <a:gd name="connsiteY32" fmla="*/ 87958 h 137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380016" h="13714413">
                <a:moveTo>
                  <a:pt x="1894280" y="9263574"/>
                </a:moveTo>
                <a:lnTo>
                  <a:pt x="5494408" y="9263574"/>
                </a:lnTo>
                <a:cubicBezTo>
                  <a:pt x="5824892" y="9263574"/>
                  <a:pt x="6095060" y="9534997"/>
                  <a:pt x="6095060" y="9865481"/>
                </a:cubicBezTo>
                <a:lnTo>
                  <a:pt x="6095060" y="13474405"/>
                </a:lnTo>
                <a:cubicBezTo>
                  <a:pt x="6095060" y="13557340"/>
                  <a:pt x="6078176" y="13636427"/>
                  <a:pt x="6047684" y="13708406"/>
                </a:cubicBezTo>
                <a:lnTo>
                  <a:pt x="6044420" y="13714413"/>
                </a:lnTo>
                <a:lnTo>
                  <a:pt x="1344560" y="13714413"/>
                </a:lnTo>
                <a:lnTo>
                  <a:pt x="1341008" y="13707876"/>
                </a:lnTo>
                <a:cubicBezTo>
                  <a:pt x="1310516" y="13635956"/>
                  <a:pt x="1293632" y="13557026"/>
                  <a:pt x="1293632" y="13474405"/>
                </a:cubicBezTo>
                <a:lnTo>
                  <a:pt x="1293632" y="9865481"/>
                </a:lnTo>
                <a:cubicBezTo>
                  <a:pt x="1293632" y="9533741"/>
                  <a:pt x="1563800" y="9263574"/>
                  <a:pt x="1894280" y="9263574"/>
                </a:cubicBezTo>
                <a:close/>
                <a:moveTo>
                  <a:pt x="0" y="4450837"/>
                </a:moveTo>
                <a:lnTo>
                  <a:pt x="698008" y="4450837"/>
                </a:lnTo>
                <a:cubicBezTo>
                  <a:pt x="1028492" y="4450837"/>
                  <a:pt x="1298656" y="4722260"/>
                  <a:pt x="1298656" y="5052743"/>
                </a:cubicBezTo>
                <a:lnTo>
                  <a:pt x="1298656" y="8661668"/>
                </a:lnTo>
                <a:cubicBezTo>
                  <a:pt x="1298656" y="8993408"/>
                  <a:pt x="1028492" y="9263574"/>
                  <a:pt x="699264" y="9263574"/>
                </a:cubicBezTo>
                <a:lnTo>
                  <a:pt x="0" y="9263574"/>
                </a:lnTo>
                <a:close/>
                <a:moveTo>
                  <a:pt x="10052844" y="0"/>
                </a:moveTo>
                <a:lnTo>
                  <a:pt x="15379960" y="0"/>
                </a:lnTo>
                <a:lnTo>
                  <a:pt x="15378324" y="3689"/>
                </a:lnTo>
                <a:cubicBezTo>
                  <a:pt x="15361012" y="33376"/>
                  <a:pt x="15339004" y="64083"/>
                  <a:pt x="15312144" y="95498"/>
                </a:cubicBezTo>
                <a:lnTo>
                  <a:pt x="9941480" y="6399807"/>
                </a:lnTo>
                <a:cubicBezTo>
                  <a:pt x="9726600" y="6651125"/>
                  <a:pt x="9726600" y="7063287"/>
                  <a:pt x="9941480" y="7314605"/>
                </a:cubicBezTo>
                <a:lnTo>
                  <a:pt x="15312144" y="13618913"/>
                </a:lnTo>
                <a:cubicBezTo>
                  <a:pt x="15339004" y="13650328"/>
                  <a:pt x="15361032" y="13681036"/>
                  <a:pt x="15378376" y="13710723"/>
                </a:cubicBezTo>
                <a:lnTo>
                  <a:pt x="15380016" y="13714413"/>
                </a:lnTo>
                <a:lnTo>
                  <a:pt x="10052848" y="13714413"/>
                </a:lnTo>
                <a:lnTo>
                  <a:pt x="9962840" y="13626452"/>
                </a:lnTo>
                <a:lnTo>
                  <a:pt x="6490884" y="9712177"/>
                </a:lnTo>
                <a:cubicBezTo>
                  <a:pt x="6272240" y="9465885"/>
                  <a:pt x="6092544" y="8992151"/>
                  <a:pt x="6092544" y="8661668"/>
                </a:cubicBezTo>
                <a:lnTo>
                  <a:pt x="6092544" y="5052743"/>
                </a:lnTo>
                <a:cubicBezTo>
                  <a:pt x="6092544" y="4722260"/>
                  <a:pt x="6270984" y="4249783"/>
                  <a:pt x="6490884" y="4002235"/>
                </a:cubicBezTo>
                <a:lnTo>
                  <a:pt x="9962840" y="8795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8872" y="963939"/>
            <a:ext cx="4049125" cy="2465061"/>
          </a:xfrm>
        </p:spPr>
        <p:txBody>
          <a:bodyPr anchor="b"/>
          <a:lstStyle>
            <a:lvl1pPr algn="l">
              <a:lnSpc>
                <a:spcPct val="95000"/>
              </a:lnSpc>
              <a:defRPr sz="32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035165-5EF3-45B7-A027-E8EFB411BA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8573" y="3743758"/>
            <a:ext cx="4049446" cy="19528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9" name="Logo_Nynorsk" hidden="1">
            <a:extLst>
              <a:ext uri="{FF2B5EF4-FFF2-40B4-BE49-F238E27FC236}">
                <a16:creationId xmlns:a16="http://schemas.microsoft.com/office/drawing/2014/main" id="{F6E08FB2-7589-46A4-8362-08DF78F710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378047"/>
            <a:ext cx="2446846" cy="331212"/>
          </a:xfrm>
          <a:prstGeom prst="rect">
            <a:avLst/>
          </a:prstGeom>
        </p:spPr>
      </p:pic>
      <p:pic>
        <p:nvPicPr>
          <p:cNvPr id="11" name="Logo_Bokmal">
            <a:extLst>
              <a:ext uri="{FF2B5EF4-FFF2-40B4-BE49-F238E27FC236}">
                <a16:creationId xmlns:a16="http://schemas.microsoft.com/office/drawing/2014/main" id="{EF67A77F-7F81-4373-BEBF-69EFF64A03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378047"/>
            <a:ext cx="2446846" cy="332658"/>
          </a:xfrm>
          <a:prstGeom prst="rect">
            <a:avLst/>
          </a:prstGeom>
        </p:spPr>
      </p:pic>
      <p:pic>
        <p:nvPicPr>
          <p:cNvPr id="12" name="Logo_Engelsk" hidden="1">
            <a:extLst>
              <a:ext uri="{FF2B5EF4-FFF2-40B4-BE49-F238E27FC236}">
                <a16:creationId xmlns:a16="http://schemas.microsoft.com/office/drawing/2014/main" id="{EBF61FD3-F50C-4D36-8772-1CE9B9773A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047" y="378047"/>
            <a:ext cx="2446846" cy="3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Oransj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B7895AB-85D8-47A8-B827-39BB2BC37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501770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k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4227" y="1618922"/>
            <a:ext cx="5128722" cy="34228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149312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53115"/>
            <a:ext cx="3806976" cy="19886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Grå">
    <p:bg>
      <p:bgPr>
        <a:solidFill>
          <a:srgbClr val="E3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8807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6B7C253-D494-425F-8E12-1FBF9BD57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65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8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5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agenta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1" y="3619919"/>
            <a:ext cx="4667541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1" y="5612665"/>
            <a:ext cx="4667541" cy="1075336"/>
          </a:xfrm>
        </p:spPr>
        <p:txBody>
          <a:bodyPr/>
          <a:lstStyle>
            <a:lvl1pPr marL="0" indent="0" algn="l">
              <a:buNone/>
              <a:defRPr sz="1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382DC83-A4DE-4FE7-B63E-6D125678F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61" t="4039" r="48335" b="47837"/>
          <a:stretch/>
        </p:blipFill>
        <p:spPr>
          <a:xfrm>
            <a:off x="0" y="0"/>
            <a:ext cx="6096000" cy="3424793"/>
          </a:xfrm>
          <a:prstGeom prst="rect">
            <a:avLst/>
          </a:prstGeom>
        </p:spPr>
      </p:pic>
      <p:pic>
        <p:nvPicPr>
          <p:cNvPr id="13" name="Logo_Nynorsk" hidden="1">
            <a:extLst>
              <a:ext uri="{FF2B5EF4-FFF2-40B4-BE49-F238E27FC236}">
                <a16:creationId xmlns:a16="http://schemas.microsoft.com/office/drawing/2014/main" id="{77011D5C-36FC-4882-8EDF-E39B9B5F25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4828" y="522065"/>
            <a:ext cx="2920333" cy="640800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87AABA1F-77AF-4C1E-89DD-A4B3CD6021E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24828" y="522065"/>
            <a:ext cx="2885640" cy="640800"/>
          </a:xfrm>
          <a:prstGeom prst="rect">
            <a:avLst/>
          </a:prstGeom>
        </p:spPr>
      </p:pic>
      <p:pic>
        <p:nvPicPr>
          <p:cNvPr id="15" name="Logo_Engelsk" hidden="1">
            <a:extLst>
              <a:ext uri="{FF2B5EF4-FFF2-40B4-BE49-F238E27FC236}">
                <a16:creationId xmlns:a16="http://schemas.microsoft.com/office/drawing/2014/main" id="{51D39E2D-1677-4DA8-9B54-BA796A06549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24828" y="522065"/>
            <a:ext cx="3513544" cy="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49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ys oransj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99C163-094C-40E5-8AEE-D2FCABF6EA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470193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 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8D6F1E-B931-4AF4-8189-9ACF9920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35" y="1148518"/>
            <a:ext cx="6130330" cy="1193120"/>
          </a:xfrm>
        </p:spPr>
        <p:txBody>
          <a:bodyPr lIns="0" tIns="0" rIns="0" bIns="0" anchor="b"/>
          <a:lstStyle>
            <a:lvl1pPr algn="ctr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C00B02-8BEA-417A-B643-A932EB640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0835" y="4414787"/>
            <a:ext cx="6130330" cy="129469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53CFD7-34EE-4B87-9476-EE8CA7418D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0835" y="2341638"/>
            <a:ext cx="6130331" cy="2073149"/>
          </a:xfrm>
        </p:spPr>
        <p:txBody>
          <a:bodyPr anchor="t"/>
          <a:lstStyle>
            <a:lvl1pPr marL="0" indent="0" algn="ctr">
              <a:buNone/>
              <a:defRPr sz="11102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00 %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17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 m iko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3137B3-787D-4741-BA8B-B86AE9D66FDD}"/>
              </a:ext>
            </a:extLst>
          </p:cNvPr>
          <p:cNvCxnSpPr>
            <a:cxnSpLocks/>
          </p:cNvCxnSpPr>
          <p:nvPr userDrawn="1"/>
        </p:nvCxnSpPr>
        <p:spPr>
          <a:xfrm>
            <a:off x="4146747" y="1811916"/>
            <a:ext cx="2883" cy="3236918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56D2D3-BB59-43FA-A2DB-7A2358E8F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4037" y="2341834"/>
            <a:ext cx="1972748" cy="19734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1F3D8E8-3DD2-4E65-89DE-97440FE0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694" y="1109326"/>
            <a:ext cx="6114596" cy="1176939"/>
          </a:xfrm>
        </p:spPr>
        <p:txBody>
          <a:bodyPr lIns="0" tIns="0" rIns="0" bIns="0" anchor="b"/>
          <a:lstStyle>
            <a:lvl1pPr algn="l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F40953-A05E-4713-917A-05D0E58A1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93" y="3945920"/>
            <a:ext cx="6118303" cy="180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C4D4F10-9AFF-4572-9A82-7FD5B950A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692" y="2286265"/>
            <a:ext cx="6114596" cy="1659655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10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00 00</a:t>
            </a:r>
            <a:endParaRPr lang="en-US"/>
          </a:p>
        </p:txBody>
      </p:sp>
      <p:pic>
        <p:nvPicPr>
          <p:cNvPr id="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DED655EF-014B-4F89-B3F4-D61EB3ED3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047" y="6300788"/>
            <a:ext cx="2457852" cy="331200"/>
          </a:xfrm>
          <a:prstGeom prst="rect">
            <a:avLst/>
          </a:prstGeom>
        </p:spPr>
      </p:pic>
      <p:pic>
        <p:nvPicPr>
          <p:cNvPr id="9" name="Logo_Nynor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D9F4855C-ABB4-4A3C-8706-0C604B77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6300788"/>
            <a:ext cx="2446759" cy="331200"/>
          </a:xfrm>
          <a:prstGeom prst="rect">
            <a:avLst/>
          </a:prstGeom>
        </p:spPr>
      </p:pic>
      <p:pic>
        <p:nvPicPr>
          <p:cNvPr id="13" name="Logo_Bokmal" descr="Et bilde som inneholder tekst&#10;&#10;Automatisk generert beskrivelse">
            <a:extLst>
              <a:ext uri="{FF2B5EF4-FFF2-40B4-BE49-F238E27FC236}">
                <a16:creationId xmlns:a16="http://schemas.microsoft.com/office/drawing/2014/main" id="{872F05C6-215E-471C-B072-828613345D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6300788"/>
            <a:ext cx="2436125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75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 m ikon 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3137B3-787D-4741-BA8B-B86AE9D66FDD}"/>
              </a:ext>
            </a:extLst>
          </p:cNvPr>
          <p:cNvCxnSpPr>
            <a:cxnSpLocks/>
          </p:cNvCxnSpPr>
          <p:nvPr userDrawn="1"/>
        </p:nvCxnSpPr>
        <p:spPr>
          <a:xfrm>
            <a:off x="4146747" y="1811916"/>
            <a:ext cx="2883" cy="3236918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56D2D3-BB59-43FA-A2DB-7A2358E8F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4037" y="2341834"/>
            <a:ext cx="1972748" cy="19734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A74BBCC-3F15-47E0-84F6-245B1F2A7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692" y="2286265"/>
            <a:ext cx="6114596" cy="1659655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102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00 00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378BCC-7B93-483B-A371-053968E6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694" y="1109326"/>
            <a:ext cx="6114596" cy="1176939"/>
          </a:xfrm>
        </p:spPr>
        <p:txBody>
          <a:bodyPr lIns="0" tIns="0" rIns="0" bIns="0" anchor="b"/>
          <a:lstStyle>
            <a:lvl1pPr algn="l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DB3CF9-C520-43A1-B535-2D795F8121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93" y="3945920"/>
            <a:ext cx="6118303" cy="180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6113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bg>
      <p:bgPr>
        <a:solidFill>
          <a:srgbClr val="9B3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EA6D88-2375-4AB6-B864-3A3412B05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795604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 på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46F970E-C338-4A18-8470-EA3B48997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6" t="596"/>
          <a:stretch/>
        </p:blipFill>
        <p:spPr>
          <a:xfrm>
            <a:off x="0" y="0"/>
            <a:ext cx="12192000" cy="618471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9312"/>
            <a:ext cx="3355462" cy="1940681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3386143"/>
            <a:ext cx="3355462" cy="1988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94CD37-2AD7-4704-B0CD-550F6BA8F9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25015" y="1281261"/>
            <a:ext cx="6554053" cy="374852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3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en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93E19-FF3B-475E-9536-609C20EECD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0"/>
            <a:ext cx="12192000" cy="68579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98560"/>
            <a:ext cx="3985150" cy="2021958"/>
          </a:xfrm>
        </p:spPr>
        <p:txBody>
          <a:bodyPr lIns="0" tIns="0" rIns="0" bIns="0" anchor="t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10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56400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å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FE58BBF-0212-4054-A4FC-8C1C08F20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05683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6DCAF64A-43E3-47CF-949D-4CC71EF885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6300788"/>
            <a:ext cx="2457852" cy="331200"/>
          </a:xfrm>
          <a:prstGeom prst="rect">
            <a:avLst/>
          </a:prstGeom>
        </p:spPr>
      </p:pic>
      <p:pic>
        <p:nvPicPr>
          <p:cNvPr id="12" name="Logo_Nynor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7832509F-8C84-4441-8E9C-7288EBC0B3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047" y="6300788"/>
            <a:ext cx="2446759" cy="331200"/>
          </a:xfrm>
          <a:prstGeom prst="rect">
            <a:avLst/>
          </a:prstGeom>
        </p:spPr>
      </p:pic>
      <p:pic>
        <p:nvPicPr>
          <p:cNvPr id="14" name="Logo_Bokmal" descr="Et bilde som inneholder tekst&#10;&#10;Automatisk generert beskrivelse">
            <a:extLst>
              <a:ext uri="{FF2B5EF4-FFF2-40B4-BE49-F238E27FC236}">
                <a16:creationId xmlns:a16="http://schemas.microsoft.com/office/drawing/2014/main" id="{4F920E7C-91F8-4F18-9249-D2076561D77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8047" y="6300788"/>
            <a:ext cx="2436125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2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47703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813" y="3718786"/>
            <a:ext cx="6088750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813" y="5711531"/>
            <a:ext cx="6088751" cy="92481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0329" y="1"/>
            <a:ext cx="7421671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6" name="Logo_Nynorsk" hidden="1">
            <a:extLst>
              <a:ext uri="{FF2B5EF4-FFF2-40B4-BE49-F238E27FC236}">
                <a16:creationId xmlns:a16="http://schemas.microsoft.com/office/drawing/2014/main" id="{C581CB95-18F3-4D4C-BA63-E401740C5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104" y="5526691"/>
            <a:ext cx="2920333" cy="640800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52A18BDD-8A94-430D-BDE8-CCF241EEAC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104" y="5526691"/>
            <a:ext cx="2885640" cy="640800"/>
          </a:xfrm>
          <a:prstGeom prst="rect">
            <a:avLst/>
          </a:prstGeom>
        </p:spPr>
      </p:pic>
      <p:pic>
        <p:nvPicPr>
          <p:cNvPr id="1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81C8AFF1-1C2C-45FC-B0CA-7A469EC398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104" y="5526691"/>
            <a:ext cx="3523384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02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, letter&#10;&#10;Description automatically generated" hidden="1">
            <a:extLst>
              <a:ext uri="{FF2B5EF4-FFF2-40B4-BE49-F238E27FC236}">
                <a16:creationId xmlns:a16="http://schemas.microsoft.com/office/drawing/2014/main" id="{8B82A6BD-8176-4922-BE14-3FC22CB90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3429000"/>
            <a:ext cx="7835204" cy="3429000"/>
          </a:xfrm>
          <a:prstGeom prst="rect">
            <a:avLst/>
          </a:prstGeom>
          <a:solidFill>
            <a:srgbClr val="D7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430" y="4366052"/>
            <a:ext cx="5255054" cy="1924264"/>
          </a:xfrm>
        </p:spPr>
        <p:txBody>
          <a:bodyPr anchor="t">
            <a:normAutofit/>
          </a:bodyPr>
          <a:lstStyle>
            <a:lvl1pPr algn="l">
              <a:lnSpc>
                <a:spcPct val="93000"/>
              </a:lnSpc>
              <a:defRPr sz="3701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5CDC50A-A131-4A6F-AF36-632B293F0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3667" t="1922" r="1055" b="2448"/>
          <a:stretch/>
        </p:blipFill>
        <p:spPr>
          <a:xfrm>
            <a:off x="7835204" y="0"/>
            <a:ext cx="4356796" cy="6857950"/>
          </a:xfrm>
          <a:prstGeom prst="rect">
            <a:avLst/>
          </a:prstGeom>
        </p:spPr>
      </p:pic>
      <p:pic>
        <p:nvPicPr>
          <p:cNvPr id="8" name="Logo_Bokmal" descr="Shape&#10;&#10;Description automatically generated with medium confidence">
            <a:extLst>
              <a:ext uri="{FF2B5EF4-FFF2-40B4-BE49-F238E27FC236}">
                <a16:creationId xmlns:a16="http://schemas.microsoft.com/office/drawing/2014/main" id="{6AD909EE-4710-4ABB-9692-6F31E651C3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3"/>
            <a:ext cx="4367732" cy="1733755"/>
          </a:xfrm>
          <a:prstGeom prst="rect">
            <a:avLst/>
          </a:prstGeom>
        </p:spPr>
      </p:pic>
      <p:pic>
        <p:nvPicPr>
          <p:cNvPr id="11" name="Logo_Engelsk" descr="A picture containing text&#10;&#10;Description automatically generated" hidden="1">
            <a:extLst>
              <a:ext uri="{FF2B5EF4-FFF2-40B4-BE49-F238E27FC236}">
                <a16:creationId xmlns:a16="http://schemas.microsoft.com/office/drawing/2014/main" id="{7747D126-5E3B-49C3-B681-DFFB5AF574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3"/>
            <a:ext cx="5125059" cy="1733755"/>
          </a:xfrm>
          <a:prstGeom prst="rect">
            <a:avLst/>
          </a:prstGeom>
        </p:spPr>
      </p:pic>
      <p:pic>
        <p:nvPicPr>
          <p:cNvPr id="12" name="Logo_Nynorsk" hidden="1">
            <a:extLst>
              <a:ext uri="{FF2B5EF4-FFF2-40B4-BE49-F238E27FC236}">
                <a16:creationId xmlns:a16="http://schemas.microsoft.com/office/drawing/2014/main" id="{3782B21E-4C6E-40B1-9CAA-D6B2FBE2ADD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4"/>
            <a:ext cx="4408217" cy="17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2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agen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47703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813" y="3718786"/>
            <a:ext cx="6088750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813" y="5711531"/>
            <a:ext cx="6088751" cy="92481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0329" y="0"/>
            <a:ext cx="7421671" cy="342900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2" name="Logo_Nynorsk" hidden="1">
            <a:extLst>
              <a:ext uri="{FF2B5EF4-FFF2-40B4-BE49-F238E27FC236}">
                <a16:creationId xmlns:a16="http://schemas.microsoft.com/office/drawing/2014/main" id="{DE89401B-606B-47BD-8979-2C0DCB163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104" y="5526691"/>
            <a:ext cx="2920333" cy="640800"/>
          </a:xfrm>
          <a:prstGeom prst="rect">
            <a:avLst/>
          </a:prstGeom>
        </p:spPr>
      </p:pic>
      <p:pic>
        <p:nvPicPr>
          <p:cNvPr id="13" name="Logo_Bokmal">
            <a:extLst>
              <a:ext uri="{FF2B5EF4-FFF2-40B4-BE49-F238E27FC236}">
                <a16:creationId xmlns:a16="http://schemas.microsoft.com/office/drawing/2014/main" id="{0B56F6B5-EAEF-41E8-AD98-716021E837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104" y="5526691"/>
            <a:ext cx="2885640" cy="640800"/>
          </a:xfrm>
          <a:prstGeom prst="rect">
            <a:avLst/>
          </a:prstGeom>
        </p:spPr>
      </p:pic>
      <p:pic>
        <p:nvPicPr>
          <p:cNvPr id="1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9C5AFD6B-3C07-4164-ACCE-CEA90EDBC7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104" y="5526691"/>
            <a:ext cx="3523384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92869C-9772-47D9-845D-6B42645CA52E}"/>
              </a:ext>
            </a:extLst>
          </p:cNvPr>
          <p:cNvSpPr/>
          <p:nvPr userDrawn="1"/>
        </p:nvSpPr>
        <p:spPr>
          <a:xfrm>
            <a:off x="8774440" y="3428901"/>
            <a:ext cx="3417560" cy="3428901"/>
          </a:xfrm>
          <a:prstGeom prst="rect">
            <a:avLst/>
          </a:prstGeom>
          <a:solidFill>
            <a:srgbClr val="D7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8774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632" y="545809"/>
            <a:ext cx="6088752" cy="120905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E45E48B-E6F1-4C3E-925D-CA2D73989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633" y="3233726"/>
            <a:ext cx="6088751" cy="2535659"/>
          </a:xfrm>
        </p:spPr>
        <p:txBody>
          <a:bodyPr anchor="ctr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13743B-AD24-4985-B576-5E39BB374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5" t="14706" r="2274" b="2510"/>
          <a:stretch/>
        </p:blipFill>
        <p:spPr>
          <a:xfrm>
            <a:off x="8774440" y="3429000"/>
            <a:ext cx="3417561" cy="3428901"/>
          </a:xfrm>
          <a:prstGeom prst="rect">
            <a:avLst/>
          </a:prstGeom>
        </p:spPr>
      </p:pic>
      <p:pic>
        <p:nvPicPr>
          <p:cNvPr id="13" name="Logo_Nynorsk" hidden="1">
            <a:extLst>
              <a:ext uri="{FF2B5EF4-FFF2-40B4-BE49-F238E27FC236}">
                <a16:creationId xmlns:a16="http://schemas.microsoft.com/office/drawing/2014/main" id="{8B31AB50-8C11-41BD-B220-7A801A8DD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1159" y="576072"/>
            <a:ext cx="2378923" cy="522000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D47E3DE3-B27D-4439-A13F-EA5BE0BC16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71159" y="576072"/>
            <a:ext cx="2350662" cy="522000"/>
          </a:xfrm>
          <a:prstGeom prst="rect">
            <a:avLst/>
          </a:prstGeom>
        </p:spPr>
      </p:pic>
      <p:pic>
        <p:nvPicPr>
          <p:cNvPr id="17" name="Logo_Engelsk" hidden="1">
            <a:extLst>
              <a:ext uri="{FF2B5EF4-FFF2-40B4-BE49-F238E27FC236}">
                <a16:creationId xmlns:a16="http://schemas.microsoft.com/office/drawing/2014/main" id="{17BA7F33-C434-4EA8-9C54-D52AE608B2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71159" y="576072"/>
            <a:ext cx="2870176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6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5152BB-583B-4C69-8DC2-CE1C458FA6CF}"/>
              </a:ext>
            </a:extLst>
          </p:cNvPr>
          <p:cNvSpPr/>
          <p:nvPr userDrawn="1"/>
        </p:nvSpPr>
        <p:spPr>
          <a:xfrm>
            <a:off x="0" y="0"/>
            <a:ext cx="12192000" cy="6192511"/>
          </a:xfrm>
          <a:prstGeom prst="rect">
            <a:avLst/>
          </a:prstGeom>
          <a:solidFill>
            <a:srgbClr val="E3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075" y="1038088"/>
            <a:ext cx="5625381" cy="1467307"/>
          </a:xfrm>
        </p:spPr>
        <p:txBody>
          <a:bodyPr lIns="0" tIns="0" rIns="0" bIns="0" anchor="b"/>
          <a:lstStyle>
            <a:lvl1pPr algn="l"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C5D1D-E213-4E5B-89E5-F30E3EBFC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075" y="2728805"/>
            <a:ext cx="5625381" cy="30911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024" y="1318339"/>
            <a:ext cx="3576318" cy="4330947"/>
          </a:xfrm>
        </p:spPr>
        <p:txBody>
          <a:bodyPr lIns="0" tIns="0" rIns="0" bIns="0" anchor="t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C5D1D-E213-4E5B-89E5-F30E3EBFC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4225" y="1318340"/>
            <a:ext cx="6483751" cy="433094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9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21B1D73-A264-4DF4-AEE5-F8FE30E62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913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øyejuste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08834"/>
            <a:ext cx="4752166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407226"/>
            <a:ext cx="4752166" cy="2478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3145" y="184171"/>
            <a:ext cx="5279918" cy="6484100"/>
          </a:xfrm>
          <a:prstGeom prst="roundRect">
            <a:avLst>
              <a:gd name="adj" fmla="val 145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30601"/>
            <a:ext cx="10515600" cy="3798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Lorem ipsum obita veles assit, qui tenimusant et que non nobit, sedis essit aut enimillum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0848" y="6300788"/>
            <a:ext cx="904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55C0-41DE-4519-832E-51A05D92624B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0050" y="6300788"/>
            <a:ext cx="653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9300" y="6300788"/>
            <a:ext cx="44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1476-4396-495E-8480-42256029A3FD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Logo_Nynorsk" hidden="1">
            <a:extLst>
              <a:ext uri="{FF2B5EF4-FFF2-40B4-BE49-F238E27FC236}">
                <a16:creationId xmlns:a16="http://schemas.microsoft.com/office/drawing/2014/main" id="{62EF5CD4-249F-47B8-A5C6-E57B8F34E9E5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78047" y="6300788"/>
            <a:ext cx="2446757" cy="331200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6603A225-F450-4040-99B0-0A05697C63E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78047" y="6300788"/>
            <a:ext cx="2436122" cy="331200"/>
          </a:xfrm>
          <a:prstGeom prst="rect">
            <a:avLst/>
          </a:prstGeom>
        </p:spPr>
      </p:pic>
      <p:pic>
        <p:nvPicPr>
          <p:cNvPr id="15" name="Logo_Engelsk" hidden="1">
            <a:extLst>
              <a:ext uri="{FF2B5EF4-FFF2-40B4-BE49-F238E27FC236}">
                <a16:creationId xmlns:a16="http://schemas.microsoft.com/office/drawing/2014/main" id="{059CBF14-B6D9-46F2-A0A2-30AF189F7334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378047" y="6300788"/>
            <a:ext cx="2457851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3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709" r:id="rId18"/>
    <p:sldLayoutId id="2147483710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5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84" indent="-171484" algn="l" defTabSz="914446" rtl="0" eaLnBrk="1" latinLnBrk="0" hangingPunct="1">
        <a:lnSpc>
          <a:spcPct val="125000"/>
        </a:lnSpc>
        <a:spcBef>
          <a:spcPts val="14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ordnaopptak.no/" TargetMode="External"/><Relationship Id="rId7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2.png"/><Relationship Id="rId5" Type="http://schemas.openxmlformats.org/officeDocument/2006/relationships/hyperlink" Target="https://dbh.hkdir.no/" TargetMode="External"/><Relationship Id="rId4" Type="http://schemas.openxmlformats.org/officeDocument/2006/relationships/hyperlink" Target="https://hkdir.quarto.pub/samordna-opptak-statistikk-hovedopptak-2025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offer.Oygarden@hkdir.n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7B0E-4E40-4C34-9B22-CD9FA2C6A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Møtte til lærer-utdanninger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EEEAD-8EAE-47FB-8DBD-8B4F1A0D29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b-NO" dirty="0"/>
              <a:t>Kristoffer Fretland Øygarden</a:t>
            </a:r>
          </a:p>
          <a:p>
            <a:r>
              <a:rPr lang="nb-NO" dirty="0"/>
              <a:t>Seniorrådgiver i Avdeling for undersøkelser og analyser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300C982-E546-42A6-8BB5-3069624C4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1374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54D8E-0847-6D3C-8BD7-7E2F1E5A9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DC4E715-67F2-E5CF-F78C-B8A202A65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247550"/>
            <a:ext cx="11252200" cy="56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32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AFC14-547E-8B96-9D0E-A33857490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89AA1DA-567D-89D7-AEF5-61535993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204730"/>
            <a:ext cx="11087100" cy="561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4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3145C-DCA2-1C7B-E7E5-BC6525627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6C54897-623F-8A76-5CC4-01438F267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8709"/>
            <a:ext cx="11125200" cy="563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6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BD2E6-8FFF-A137-D698-527C654F0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90CA6C8-9258-C51C-05E5-3E8DE0579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96676"/>
            <a:ext cx="11125200" cy="56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64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E1263E36-0D17-F2A6-EEDA-EBD099ED36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F41A93B-AFD7-0B2C-3C21-98533CBB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1936"/>
            <a:ext cx="3811153" cy="1297610"/>
          </a:xfrm>
        </p:spPr>
        <p:txBody>
          <a:bodyPr/>
          <a:lstStyle/>
          <a:p>
            <a:r>
              <a:rPr lang="nb-NO" dirty="0"/>
              <a:t>Hvordan står det til med rekrutteringen i 2025?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ED0118-7A0D-5578-2498-B00AADA289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6794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31D9-FF40-4C37-81CD-6F317A45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1060815"/>
            <a:ext cx="4752166" cy="1394823"/>
          </a:xfrm>
        </p:spPr>
        <p:txBody>
          <a:bodyPr/>
          <a:lstStyle/>
          <a:p>
            <a:r>
              <a:rPr lang="nb-NO" dirty="0"/>
              <a:t>Fortsatt et </a:t>
            </a:r>
            <a:r>
              <a:rPr lang="nb-NO" dirty="0" err="1"/>
              <a:t>et</a:t>
            </a:r>
            <a:r>
              <a:rPr lang="nb-NO" dirty="0"/>
              <a:t> lite stykke unna å dekke planlagte studieplasser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3F1EB9B-68B8-4A9A-920B-B5AC82FDB6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9899" y="185759"/>
            <a:ext cx="2473591" cy="2269879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88AFF2-D277-4C5F-B2EE-0E44895013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36101" y="185759"/>
            <a:ext cx="2566812" cy="2269879"/>
          </a:xfrm>
        </p:spPr>
        <p:txBody>
          <a:bodyPr/>
          <a:lstStyle/>
          <a:p>
            <a:endParaRPr lang="nb-NO"/>
          </a:p>
        </p:txBody>
      </p:sp>
      <p:graphicFrame>
        <p:nvGraphicFramePr>
          <p:cNvPr id="7" name="Plassholder for bilde 6">
            <a:extLst>
              <a:ext uri="{FF2B5EF4-FFF2-40B4-BE49-F238E27FC236}">
                <a16:creationId xmlns:a16="http://schemas.microsoft.com/office/drawing/2014/main" id="{E7326CAA-5AA7-5F85-CA92-4A549F6A13CC}"/>
              </a:ext>
            </a:extLst>
          </p:cNvPr>
          <p:cNvGraphicFramePr>
            <a:graphicFrameLocks noGrp="1"/>
          </p:cNvGraphicFramePr>
          <p:nvPr>
            <p:ph type="pic" sz="quarter" idx="12"/>
            <p:extLst>
              <p:ext uri="{D42A27DB-BD31-4B8C-83A1-F6EECF244321}">
                <p14:modId xmlns:p14="http://schemas.microsoft.com/office/powerpoint/2010/main" val="1859295551"/>
              </p:ext>
            </p:extLst>
          </p:nvPr>
        </p:nvGraphicFramePr>
        <p:xfrm>
          <a:off x="876301" y="2768234"/>
          <a:ext cx="10732913" cy="342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204">
                  <a:extLst>
                    <a:ext uri="{9D8B030D-6E8A-4147-A177-3AD203B41FA5}">
                      <a16:colId xmlns:a16="http://schemas.microsoft.com/office/drawing/2014/main" val="2566649466"/>
                    </a:ext>
                  </a:extLst>
                </a:gridCol>
                <a:gridCol w="1948852">
                  <a:extLst>
                    <a:ext uri="{9D8B030D-6E8A-4147-A177-3AD203B41FA5}">
                      <a16:colId xmlns:a16="http://schemas.microsoft.com/office/drawing/2014/main" val="3129451824"/>
                    </a:ext>
                  </a:extLst>
                </a:gridCol>
                <a:gridCol w="1345930">
                  <a:extLst>
                    <a:ext uri="{9D8B030D-6E8A-4147-A177-3AD203B41FA5}">
                      <a16:colId xmlns:a16="http://schemas.microsoft.com/office/drawing/2014/main" val="1978255454"/>
                    </a:ext>
                  </a:extLst>
                </a:gridCol>
                <a:gridCol w="1939160">
                  <a:extLst>
                    <a:ext uri="{9D8B030D-6E8A-4147-A177-3AD203B41FA5}">
                      <a16:colId xmlns:a16="http://schemas.microsoft.com/office/drawing/2014/main" val="2001355857"/>
                    </a:ext>
                  </a:extLst>
                </a:gridCol>
                <a:gridCol w="2377572">
                  <a:extLst>
                    <a:ext uri="{9D8B030D-6E8A-4147-A177-3AD203B41FA5}">
                      <a16:colId xmlns:a16="http://schemas.microsoft.com/office/drawing/2014/main" val="2770578245"/>
                    </a:ext>
                  </a:extLst>
                </a:gridCol>
                <a:gridCol w="1506195">
                  <a:extLst>
                    <a:ext uri="{9D8B030D-6E8A-4147-A177-3AD203B41FA5}">
                      <a16:colId xmlns:a16="http://schemas.microsoft.com/office/drawing/2014/main" val="4209848028"/>
                    </a:ext>
                  </a:extLst>
                </a:gridCol>
              </a:tblGrid>
              <a:tr h="8953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800" u="none" strike="noStrike" dirty="0">
                          <a:effectLst/>
                        </a:rPr>
                        <a:t>Utdanning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Planlagte studieplasser 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Møtte SO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n-NO" sz="1800" u="none" strike="noStrike" dirty="0">
                          <a:effectLst/>
                        </a:rPr>
                        <a:t>Møtte DBH </a:t>
                      </a: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Møtte per plass SO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Møtte per plass DBH*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extLst>
                  <a:ext uri="{0D108BD9-81ED-4DB2-BD59-A6C34878D82A}">
                    <a16:rowId xmlns:a16="http://schemas.microsoft.com/office/drawing/2014/main" val="103250250"/>
                  </a:ext>
                </a:extLst>
              </a:tr>
              <a:tr h="3874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BLU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2445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1409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 dirty="0">
                          <a:effectLst/>
                        </a:rPr>
                        <a:t>1716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0,6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0,7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extLst>
                  <a:ext uri="{0D108BD9-81ED-4DB2-BD59-A6C34878D82A}">
                    <a16:rowId xmlns:a16="http://schemas.microsoft.com/office/drawing/2014/main" val="1371315559"/>
                  </a:ext>
                </a:extLst>
              </a:tr>
              <a:tr h="3874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GLU 5-10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1459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1121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 dirty="0">
                          <a:effectLst/>
                        </a:rPr>
                        <a:t>1161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0,8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0,8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extLst>
                  <a:ext uri="{0D108BD9-81ED-4DB2-BD59-A6C34878D82A}">
                    <a16:rowId xmlns:a16="http://schemas.microsoft.com/office/drawing/2014/main" val="3534201190"/>
                  </a:ext>
                </a:extLst>
              </a:tr>
              <a:tr h="3874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GLU 1-7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1517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1474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1512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1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 dirty="0">
                          <a:effectLst/>
                        </a:rPr>
                        <a:t>1</a:t>
                      </a:r>
                    </a:p>
                  </a:txBody>
                  <a:tcPr marL="20170" marR="20170" marT="20170" marB="0" anchor="b"/>
                </a:tc>
                <a:extLst>
                  <a:ext uri="{0D108BD9-81ED-4DB2-BD59-A6C34878D82A}">
                    <a16:rowId xmlns:a16="http://schemas.microsoft.com/office/drawing/2014/main" val="111376908"/>
                  </a:ext>
                </a:extLst>
              </a:tr>
              <a:tr h="3874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Lektor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1095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874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873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0,8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0,8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extLst>
                  <a:ext uri="{0D108BD9-81ED-4DB2-BD59-A6C34878D82A}">
                    <a16:rowId xmlns:a16="http://schemas.microsoft.com/office/drawing/2014/main" val="3521414246"/>
                  </a:ext>
                </a:extLst>
              </a:tr>
              <a:tr h="59626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800" u="none" strike="noStrike" dirty="0">
                          <a:effectLst/>
                        </a:rPr>
                        <a:t>Yrkesfag-lærer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320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237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238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0,7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0,7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extLst>
                  <a:ext uri="{0D108BD9-81ED-4DB2-BD59-A6C34878D82A}">
                    <a16:rowId xmlns:a16="http://schemas.microsoft.com/office/drawing/2014/main" val="3236473984"/>
                  </a:ext>
                </a:extLst>
              </a:tr>
              <a:tr h="3874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LUPE 1-13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287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242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246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>
                          <a:effectLst/>
                        </a:rPr>
                        <a:t>0,8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800" u="none" strike="noStrike" dirty="0">
                          <a:effectLst/>
                        </a:rPr>
                        <a:t>0,9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70" marR="20170" marT="20170" marB="0" anchor="b"/>
                </a:tc>
                <a:extLst>
                  <a:ext uri="{0D108BD9-81ED-4DB2-BD59-A6C34878D82A}">
                    <a16:rowId xmlns:a16="http://schemas.microsoft.com/office/drawing/2014/main" val="4211032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91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FBCEE015-01A5-38CE-68CF-7B2551A9A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869" y="1450904"/>
            <a:ext cx="7655365" cy="3857696"/>
          </a:xfrm>
          <a:prstGeom prst="rect">
            <a:avLst/>
          </a:prstGeom>
        </p:spPr>
      </p:pic>
      <p:sp>
        <p:nvSpPr>
          <p:cNvPr id="14" name="Tittel 13">
            <a:extLst>
              <a:ext uri="{FF2B5EF4-FFF2-40B4-BE49-F238E27FC236}">
                <a16:creationId xmlns:a16="http://schemas.microsoft.com/office/drawing/2014/main" id="{0AB9F8E8-8AF1-476E-46CF-6BD5B8BB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47" y="2152322"/>
            <a:ext cx="3811153" cy="1149312"/>
          </a:xfrm>
        </p:spPr>
        <p:txBody>
          <a:bodyPr/>
          <a:lstStyle/>
          <a:p>
            <a:r>
              <a:rPr lang="nb-NO" dirty="0"/>
              <a:t>Konsekvenser av dispensasjon fra karakterkrav i GLU-utdanningene?</a:t>
            </a:r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FB28B431-EEE9-8C14-0A0F-79F407A35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4024" y="3675415"/>
            <a:ext cx="3806976" cy="1988628"/>
          </a:xfrm>
        </p:spPr>
        <p:txBody>
          <a:bodyPr/>
          <a:lstStyle/>
          <a:p>
            <a:r>
              <a:rPr lang="nb-NO" dirty="0"/>
              <a:t>5 prosent nedgang i gjennomsnittlig karakterpoeng siden fjoråret</a:t>
            </a:r>
          </a:p>
          <a:p>
            <a:r>
              <a:rPr lang="nb-NO" dirty="0"/>
              <a:t>Henholdsvis 8 og 9 prosent nedgang siden 2023, før endrede krav</a:t>
            </a:r>
          </a:p>
          <a:p>
            <a:r>
              <a:rPr lang="nb-NO" dirty="0"/>
              <a:t>NB: Figuren inkluderer lokale opptak</a:t>
            </a:r>
          </a:p>
          <a:p>
            <a:r>
              <a:rPr lang="nb-NO" dirty="0"/>
              <a:t>Kontrast til sykepleie-utdanningene</a:t>
            </a:r>
          </a:p>
        </p:txBody>
      </p:sp>
    </p:spTree>
    <p:extLst>
      <p:ext uri="{BB962C8B-B14F-4D97-AF65-F5344CB8AC3E}">
        <p14:creationId xmlns:p14="http://schemas.microsoft.com/office/powerpoint/2010/main" val="1818528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97EE14-66BE-0E72-2C32-8F92208FF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...men flere får muligheten til å bli grunnskolelærere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187A83-1798-FDC5-A146-003577262F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Økning i antall nye studenter på GLU 1–7 ved flere institusjoner. Økningen er på over 50 prosent på </a:t>
            </a:r>
            <a:r>
              <a:rPr lang="nb-NO" dirty="0" err="1"/>
              <a:t>OsloMet</a:t>
            </a:r>
            <a:r>
              <a:rPr lang="nb-NO" dirty="0"/>
              <a:t>, </a:t>
            </a:r>
            <a:r>
              <a:rPr lang="nb-NO" dirty="0" err="1"/>
              <a:t>UiA</a:t>
            </a:r>
            <a:r>
              <a:rPr lang="nb-NO" dirty="0"/>
              <a:t>, INN og </a:t>
            </a:r>
            <a:r>
              <a:rPr lang="nb-NO" dirty="0" err="1"/>
              <a:t>UiS</a:t>
            </a:r>
            <a:r>
              <a:rPr lang="nb-NO" dirty="0"/>
              <a:t>.</a:t>
            </a:r>
          </a:p>
          <a:p>
            <a:r>
              <a:rPr lang="nb-NO" dirty="0"/>
              <a:t>NTNU er den eneste institusjonen som ikke har søkt om fritak fra karakterkrav. Her er det en liten nedgang i studenttallene ved grunnskolelærerutdanningene fra 2024 til 2025.</a:t>
            </a:r>
          </a:p>
          <a:p>
            <a:endParaRPr lang="nb-NO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B7BE7725-D56A-6D85-1604-5D0504F431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052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E3FB6B1A-4066-198B-80D6-B3F261BEF5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948560D-786B-5888-EEAE-1BF382281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24" y="3089546"/>
            <a:ext cx="3811153" cy="1297610"/>
          </a:xfrm>
        </p:spPr>
        <p:txBody>
          <a:bodyPr/>
          <a:lstStyle/>
          <a:p>
            <a:r>
              <a:rPr lang="nb-NO" dirty="0"/>
              <a:t>Hvem er studentene? Hvor (langt) reiser de?</a:t>
            </a:r>
            <a:br>
              <a:rPr lang="nb-NO" dirty="0"/>
            </a:br>
            <a:br>
              <a:rPr lang="nb-NO" dirty="0"/>
            </a:br>
            <a:r>
              <a:rPr lang="nb-NO" dirty="0"/>
              <a:t>Kjønnsfordeling, alder og forflytning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8A19C56-9DD2-947B-E971-307454AAE1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8489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FF635-6859-E1C5-5632-ABF6D0F31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8077412-08ED-F7F8-9EEE-02F9A328C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387" y="1442052"/>
            <a:ext cx="8217613" cy="4151696"/>
          </a:xfrm>
          <a:prstGeom prst="rect">
            <a:avLst/>
          </a:prstGeom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066A459C-4CF4-AEA0-C47E-090A789A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24" y="1353152"/>
            <a:ext cx="3811153" cy="1149312"/>
          </a:xfrm>
        </p:spPr>
        <p:txBody>
          <a:bodyPr/>
          <a:lstStyle/>
          <a:p>
            <a:r>
              <a:rPr lang="nb-NO" dirty="0"/>
              <a:t>Kjønnsfordeling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D28E8415-C9A3-D58E-0374-95EE65E4A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1" y="2849915"/>
            <a:ext cx="3806976" cy="1988628"/>
          </a:xfrm>
        </p:spPr>
        <p:txBody>
          <a:bodyPr/>
          <a:lstStyle/>
          <a:p>
            <a:r>
              <a:rPr lang="nb-NO" dirty="0"/>
              <a:t>Lærerutdanningene skiller seg fra hverandre, også GLU-utdanningene</a:t>
            </a:r>
          </a:p>
          <a:p>
            <a:r>
              <a:rPr lang="nb-NO" dirty="0"/>
              <a:t>Høyest </a:t>
            </a:r>
            <a:r>
              <a:rPr lang="nb-NO" dirty="0" err="1"/>
              <a:t>kvinnandel</a:t>
            </a:r>
            <a:r>
              <a:rPr lang="nb-NO" dirty="0"/>
              <a:t> i BLU og GLU 1-7</a:t>
            </a:r>
          </a:p>
          <a:p>
            <a:r>
              <a:rPr lang="nb-NO" dirty="0"/>
              <a:t>Mer balansert for GLU 5-10 og Lektorutdanningene</a:t>
            </a:r>
          </a:p>
        </p:txBody>
      </p:sp>
    </p:spTree>
    <p:extLst>
      <p:ext uri="{BB962C8B-B14F-4D97-AF65-F5344CB8AC3E}">
        <p14:creationId xmlns:p14="http://schemas.microsoft.com/office/powerpoint/2010/main" val="238560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7A7697DD-C195-5558-A987-BE13845B78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C36C8EA-513D-C90A-C3E2-1FDBC298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Dagens presentasjon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12BAF0C-A47A-66E8-582E-CA7BAEEC104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b-NO" dirty="0"/>
              <a:t>Møtt-tall for lærerutdanningene</a:t>
            </a:r>
          </a:p>
          <a:p>
            <a:r>
              <a:rPr lang="nb-NO" dirty="0"/>
              <a:t>Rekruttering og karakterkrav: studieplasser, og karakterpoeng</a:t>
            </a:r>
          </a:p>
          <a:p>
            <a:r>
              <a:rPr lang="nb-NO" dirty="0"/>
              <a:t>Om studentene: kjønn, alder og forflytning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6686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7EBE7FF2-9545-AFC3-F847-44D49432FD4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85032" y="1498600"/>
            <a:ext cx="7355122" cy="3708399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312CCC13-037C-CDAF-41B6-8D577172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Gjennomsnitts-alder over tid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E442B47-1543-73E3-B32E-3A130B21F7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Møtte til yrkesfaglærer-utdanningene er generelt sett mye eldre enn de øvrige studentene </a:t>
            </a:r>
          </a:p>
          <a:p>
            <a:r>
              <a:rPr lang="nb-NO" dirty="0"/>
              <a:t>Jevn øking i snittalder for BLU-studentene over tid – også noe eldre studenter</a:t>
            </a:r>
          </a:p>
          <a:p>
            <a:r>
              <a:rPr lang="nb-NO" dirty="0"/>
              <a:t>Relativt stabile snitt for resten</a:t>
            </a:r>
          </a:p>
        </p:txBody>
      </p:sp>
    </p:spTree>
    <p:extLst>
      <p:ext uri="{BB962C8B-B14F-4D97-AF65-F5344CB8AC3E}">
        <p14:creationId xmlns:p14="http://schemas.microsoft.com/office/powerpoint/2010/main" val="3925911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8E2C83-45C5-4951-963E-7C029EFE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0728"/>
            <a:ext cx="3811153" cy="1149312"/>
          </a:xfrm>
        </p:spPr>
        <p:txBody>
          <a:bodyPr/>
          <a:lstStyle/>
          <a:p>
            <a:r>
              <a:rPr lang="nb-NO" dirty="0"/>
              <a:t>Geografisk fordeling av møtte til lærer-utdanninger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63385-9522-40E4-8505-3FE8474D7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99987"/>
            <a:ext cx="3106783" cy="2687285"/>
          </a:xfrm>
        </p:spPr>
        <p:txBody>
          <a:bodyPr/>
          <a:lstStyle/>
          <a:p>
            <a:r>
              <a:rPr lang="nb-NO" dirty="0"/>
              <a:t>De fleste møter på lærerstudier i hjemfylket sitt (61%)</a:t>
            </a:r>
          </a:p>
          <a:p>
            <a:r>
              <a:rPr lang="nb-NO" dirty="0"/>
              <a:t>Flest møter på Østlandet (44%) og Vestlandet (23%)</a:t>
            </a:r>
          </a:p>
          <a:p>
            <a:r>
              <a:rPr lang="nb-NO" dirty="0"/>
              <a:t>Østlandet og Trøndelag – rundt 50/50 blir i hjemfylket eller reiser ut</a:t>
            </a:r>
          </a:p>
          <a:p>
            <a:r>
              <a:rPr lang="nb-NO" dirty="0"/>
              <a:t>Nord-Norge, Sørlandet og Vestlandet – mellom 72-76% blir i hjemfylket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F5C9D6-2846-F8FE-462A-78598ADB1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77" y="770709"/>
            <a:ext cx="7910323" cy="51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37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bilde 11">
            <a:extLst>
              <a:ext uri="{FF2B5EF4-FFF2-40B4-BE49-F238E27FC236}">
                <a16:creationId xmlns:a16="http://schemas.microsoft.com/office/drawing/2014/main" id="{49FF5165-C615-C13D-6B24-8ED3856478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647" r="3647"/>
          <a:stretch/>
        </p:blipFill>
        <p:spPr>
          <a:xfrm>
            <a:off x="5522779" y="3849491"/>
            <a:ext cx="4660900" cy="2362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5B6B049A-A4C1-0C28-D938-9B56C41A8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Øvrige kilder til statistikk og informasjon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E81F8EA-452B-A32B-C6E2-DE1B3B7D1F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Samordna opptaks nettsider (i splitter ny drakt: </a:t>
            </a:r>
            <a:r>
              <a:rPr lang="nb-NO" dirty="0">
                <a:hlinkClick r:id="rId3"/>
              </a:rPr>
              <a:t>https://www.samordnaopptak.no/</a:t>
            </a:r>
            <a:endParaRPr lang="nb-NO" dirty="0"/>
          </a:p>
          <a:p>
            <a:r>
              <a:rPr lang="nb-NO" dirty="0"/>
              <a:t>Infoside med søker- og tilbudsstatistikk for Samordna opptak: </a:t>
            </a:r>
            <a:r>
              <a:rPr lang="nb-NO" dirty="0">
                <a:hlinkClick r:id="rId4"/>
              </a:rPr>
              <a:t>https://hkdir.quarto.pub/samordna-opptak-statistikk-hovedopptak-2025/</a:t>
            </a:r>
            <a:endParaRPr lang="nb-NO" dirty="0"/>
          </a:p>
          <a:p>
            <a:r>
              <a:rPr lang="nb-NO" dirty="0"/>
              <a:t>DBH: </a:t>
            </a:r>
            <a:r>
              <a:rPr lang="nb-NO" dirty="0">
                <a:hlinkClick r:id="rId5"/>
              </a:rPr>
              <a:t>Database for statistikk om høyere utdanning - DBH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1E75D32-E50E-68A5-6AA9-C616ACFBAD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176" y="267843"/>
            <a:ext cx="4460306" cy="2648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0C74626E-D42B-0598-C59B-37DFD31F8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6929" y="1433709"/>
            <a:ext cx="4922971" cy="2415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8029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A7C10-3BD6-46CC-8C9C-9A1D5AA407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Takk for oppmerksomheten!</a:t>
            </a:r>
            <a:br>
              <a:rPr lang="nb-NO" dirty="0"/>
            </a:br>
            <a:br>
              <a:rPr lang="nb-NO" dirty="0"/>
            </a:br>
            <a:r>
              <a:rPr lang="nb-NO" sz="1200" dirty="0"/>
              <a:t>Kristoffer F. Øygarden</a:t>
            </a:r>
            <a:br>
              <a:rPr lang="nb-NO" sz="1200" dirty="0"/>
            </a:br>
            <a:r>
              <a:rPr lang="nb-NO" sz="1200" dirty="0"/>
              <a:t>T: 404 55 024</a:t>
            </a:r>
            <a:br>
              <a:rPr lang="nb-NO" sz="1200" dirty="0"/>
            </a:br>
            <a:r>
              <a:rPr lang="nb-NO" sz="1300" dirty="0"/>
              <a:t>Epost: </a:t>
            </a:r>
            <a:r>
              <a:rPr lang="nb-NO" sz="1300" dirty="0">
                <a:hlinkClick r:id="rId3"/>
              </a:rPr>
              <a:t>Kristoffer.Oygarden@hkdir.no</a:t>
            </a:r>
            <a:br>
              <a:rPr lang="nb-NO" sz="1300" dirty="0"/>
            </a:br>
            <a:br>
              <a:rPr lang="nb-NO" sz="1300" dirty="0"/>
            </a:br>
            <a:endParaRPr lang="nb-NO" sz="1300" dirty="0"/>
          </a:p>
        </p:txBody>
      </p:sp>
    </p:spTree>
    <p:extLst>
      <p:ext uri="{BB962C8B-B14F-4D97-AF65-F5344CB8AC3E}">
        <p14:creationId xmlns:p14="http://schemas.microsoft.com/office/powerpoint/2010/main" val="203709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9E15-7421-4C17-BCAB-D3A94043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0743"/>
            <a:ext cx="4752166" cy="1668364"/>
          </a:xfrm>
        </p:spPr>
        <p:txBody>
          <a:bodyPr/>
          <a:lstStyle/>
          <a:p>
            <a:r>
              <a:rPr lang="nb-NO" dirty="0"/>
              <a:t>Litt om tallgrunnlaget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CC242-CF7B-4744-887D-7E743B432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231569"/>
            <a:ext cx="4752166" cy="3672842"/>
          </a:xfrm>
        </p:spPr>
        <p:txBody>
          <a:bodyPr/>
          <a:lstStyle/>
          <a:p>
            <a:r>
              <a:rPr lang="nb-NO" dirty="0"/>
              <a:t>To kilder til opptakstall:</a:t>
            </a:r>
          </a:p>
          <a:p>
            <a:pPr lvl="1"/>
            <a:r>
              <a:rPr lang="nb-NO" dirty="0"/>
              <a:t>Samordna opptak (SO) </a:t>
            </a:r>
          </a:p>
          <a:p>
            <a:pPr lvl="1"/>
            <a:r>
              <a:rPr lang="nb-NO" dirty="0"/>
              <a:t>Database for statistikk om høyere utdanning (DBH)</a:t>
            </a:r>
          </a:p>
          <a:p>
            <a:r>
              <a:rPr lang="nb-NO" dirty="0"/>
              <a:t>SO dekker kun nasjonalt opptak, mens DBH dekker både nasjonalt og lokale opptak </a:t>
            </a:r>
          </a:p>
          <a:p>
            <a:r>
              <a:rPr lang="nb-NO" dirty="0"/>
              <a:t>SO: Søkertall i april og tilbudstall i juli</a:t>
            </a:r>
          </a:p>
          <a:p>
            <a:r>
              <a:rPr lang="nb-NO" dirty="0"/>
              <a:t>DBH: Møtt-tal i oktober (inkludert møtte gjennom SO)</a:t>
            </a:r>
          </a:p>
          <a:p>
            <a:r>
              <a:rPr lang="nb-NO" dirty="0"/>
              <a:t>DBH hovedkilde til møtt-tall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103261-25DE-4B51-9B62-1759536152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667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E7161849-EFBE-7C8D-9014-65595C6B7C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959F4-5520-4ED0-B8F4-71D8C941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548"/>
            <a:ext cx="4665076" cy="1297610"/>
          </a:xfrm>
        </p:spPr>
        <p:txBody>
          <a:bodyPr/>
          <a:lstStyle/>
          <a:p>
            <a:r>
              <a:rPr lang="nb-NO" dirty="0"/>
              <a:t>Lærerutdanningene – et overblikk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4E775-7856-491D-9C91-FBF742AD6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6893"/>
            <a:ext cx="4665076" cy="1742107"/>
          </a:xfrm>
        </p:spPr>
        <p:txBody>
          <a:bodyPr/>
          <a:lstStyle/>
          <a:p>
            <a:r>
              <a:rPr lang="nb-NO" dirty="0"/>
              <a:t>Dagens  tall dekker utdanningene BLU, GLU 1-7 og 5-10, Lektor, Yrkesfaglærer og LUPE 1-13</a:t>
            </a:r>
          </a:p>
          <a:p>
            <a:r>
              <a:rPr lang="nb-NO" dirty="0"/>
              <a:t>Omfatter mer enn 90 utdanninger ved 19 studiesteder </a:t>
            </a:r>
          </a:p>
          <a:p>
            <a:r>
              <a:rPr lang="nb-NO" dirty="0"/>
              <a:t>Står for omtrent 5 prosent av alle nye studenter som møtte til studiestart i 2025</a:t>
            </a:r>
          </a:p>
          <a:p>
            <a:r>
              <a:rPr lang="nb-NO" dirty="0"/>
              <a:t>De aller fleste møter på utdanninger med undervisning ved institusjonen, med noen unntak</a:t>
            </a:r>
          </a:p>
          <a:p>
            <a:pPr lvl="1"/>
            <a:r>
              <a:rPr lang="nb-NO" dirty="0"/>
              <a:t>BLU: 9% av møtte på nett med noen få på desentralisert utdanning </a:t>
            </a:r>
          </a:p>
          <a:p>
            <a:pPr lvl="1"/>
            <a:r>
              <a:rPr lang="nb-NO" dirty="0"/>
              <a:t>Yrkesfaglærer: ca. 30% på nettbasert utdanning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312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3B8F036-B457-1BDE-82EE-1EDCACFD6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88912B8-F39F-F0E1-3CDE-8B26C99F1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930"/>
            <a:ext cx="12192000" cy="618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6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AF59755D-7FA0-AB51-5911-5031527CC0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AF55CE-889E-4795-A774-599DE8A9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Møtt-tallene for lærer-utdanningene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8BC1EA6-2819-5675-A29A-9337C4430E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687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A764E-B825-E44A-9E04-9F9A153DD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373A6FAD-9DF9-14C4-CAF2-6FD57A810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11" y="295075"/>
            <a:ext cx="11272578" cy="57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8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144C8-4FA6-6A18-D6C1-39CFED357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76EC15B-5109-C250-E53A-B674A99A9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325281"/>
            <a:ext cx="11226800" cy="56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81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C9CCC-9858-D223-EA47-CC77554AE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BE74613-48A8-FB89-1B44-78B4925AE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16" y="222111"/>
            <a:ext cx="11703567" cy="593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90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171B4E"/>
      </a:dk2>
      <a:lt2>
        <a:srgbClr val="A2A4A5"/>
      </a:lt2>
      <a:accent1>
        <a:srgbClr val="E72F72"/>
      </a:accent1>
      <a:accent2>
        <a:srgbClr val="0025A0"/>
      </a:accent2>
      <a:accent3>
        <a:srgbClr val="EA591D"/>
      </a:accent3>
      <a:accent4>
        <a:srgbClr val="630879"/>
      </a:accent4>
      <a:accent5>
        <a:srgbClr val="FF8C43"/>
      </a:accent5>
      <a:accent6>
        <a:srgbClr val="A80037"/>
      </a:accent6>
      <a:hlink>
        <a:srgbClr val="0563C1"/>
      </a:hlink>
      <a:folHlink>
        <a:srgbClr val="954F72"/>
      </a:folHlink>
    </a:clrScheme>
    <a:fontScheme name="Custom 185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irektoratet_PPTMal" id="{9FE5435D-B079-41B5-9D0F-7713100E1272}" vid="{83A21383-EA70-4CDE-BFC0-4925D796BC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4DE2C80D63FA47A96BC3BB5821D59F" ma:contentTypeVersion="4" ma:contentTypeDescription="Opprett et nytt dokument." ma:contentTypeScope="" ma:versionID="a7f8fa4775f54a8905e1e1d45cc14f74">
  <xsd:schema xmlns:xsd="http://www.w3.org/2001/XMLSchema" xmlns:xs="http://www.w3.org/2001/XMLSchema" xmlns:p="http://schemas.microsoft.com/office/2006/metadata/properties" xmlns:ns2="5a0be5e4-0315-4339-a55f-1d23d9151e45" targetNamespace="http://schemas.microsoft.com/office/2006/metadata/properties" ma:root="true" ma:fieldsID="50c32d11198f4a94fdc6ad6abec95644" ns2:_="">
    <xsd:import namespace="5a0be5e4-0315-4339-a55f-1d23d9151e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be5e4-0315-4339-a55f-1d23d9151e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CB6FC8-35A8-487B-BD03-A963AF8B49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0be5e4-0315-4339-a55f-1d23d9151e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ED690D-3141-4AA0-A733-B72A92DBE7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C4FFEC-4AC9-4BC4-A62C-6ACEF00C02A9}">
  <ds:schemaRefs>
    <ds:schemaRef ds:uri="f8ceb90b-b19b-421b-aa39-1955100b9c41"/>
    <ds:schemaRef ds:uri="e3446a9c-a295-466c-8a5a-e24678aefa22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c6f56e9-0a5e-4d2f-a4c0-9acf1486c04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Direktoratet_PPTMal5</Template>
  <TotalTime>6127</TotalTime>
  <Words>763</Words>
  <Application>Microsoft Office PowerPoint</Application>
  <PresentationFormat>Widescreen</PresentationFormat>
  <Paragraphs>129</Paragraphs>
  <Slides>23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Office-tema</vt:lpstr>
      <vt:lpstr>Møtte til lærer-utdanninger 2025</vt:lpstr>
      <vt:lpstr>Dagens presentasjon</vt:lpstr>
      <vt:lpstr>Litt om tallgrunnlaget</vt:lpstr>
      <vt:lpstr>Lærerutdanningene – et overblikk</vt:lpstr>
      <vt:lpstr>PowerPoint Presentation</vt:lpstr>
      <vt:lpstr>Møtt-tallene for lærer-utdanningene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Hvordan står det til med rekrutteringen i 2025? </vt:lpstr>
      <vt:lpstr>Fortsatt et et lite stykke unna å dekke planlagte studieplasser</vt:lpstr>
      <vt:lpstr>Konsekvenser av dispensasjon fra karakterkrav i GLU-utdanningene?</vt:lpstr>
      <vt:lpstr>...men flere får muligheten til å bli grunnskolelærere</vt:lpstr>
      <vt:lpstr>Hvem er studentene? Hvor (langt) reiser de?  Kjønnsfordeling, alder og forflytning</vt:lpstr>
      <vt:lpstr>Kjønnsfordeling</vt:lpstr>
      <vt:lpstr>Gjennomsnitts-alder over tid</vt:lpstr>
      <vt:lpstr>Geografisk fordeling av møtte til lærer-utdanninger</vt:lpstr>
      <vt:lpstr>Øvrige kilder til statistikk og informasjon</vt:lpstr>
      <vt:lpstr>Takk for oppmerksomheten!  Kristoffer F. Øygarden T: 404 55 024 Epost: Kristoffer.Oygarden@hkdir.no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Kenneth Eeg Lund</dc:creator>
  <cp:lastModifiedBy>Kristoffer Fretland Øygarden</cp:lastModifiedBy>
  <cp:revision>21</cp:revision>
  <dcterms:created xsi:type="dcterms:W3CDTF">2021-06-28T15:23:28Z</dcterms:created>
  <dcterms:modified xsi:type="dcterms:W3CDTF">2025-11-14T08:14:06Z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0x0101008A4DE2C80D63FA47A96BC3BB5821D59F</vt:lpwstr>
  </property>
  <property fmtid="{D5CDD505-2E9C-101B-9397-08002B2CF9AE}" pid="3" name="MSIP_Label_e96e116a-ae70-4e3d-be7e-d31ac0727b31_Enabled">
    <vt:lpwstr>true</vt:lpwstr>
  </property>
  <property fmtid="{D5CDD505-2E9C-101B-9397-08002B2CF9AE}" pid="4" name="MSIP_Label_e96e116a-ae70-4e3d-be7e-d31ac0727b31_SetDate">
    <vt:lpwstr>2021-06-28T17:00:56Z</vt:lpwstr>
  </property>
  <property fmtid="{D5CDD505-2E9C-101B-9397-08002B2CF9AE}" pid="5" name="MSIP_Label_e96e116a-ae70-4e3d-be7e-d31ac0727b31_Method">
    <vt:lpwstr>Privileged</vt:lpwstr>
  </property>
  <property fmtid="{D5CDD505-2E9C-101B-9397-08002B2CF9AE}" pid="6" name="MSIP_Label_e96e116a-ae70-4e3d-be7e-d31ac0727b31_Name">
    <vt:lpwstr>Åpen</vt:lpwstr>
  </property>
  <property fmtid="{D5CDD505-2E9C-101B-9397-08002B2CF9AE}" pid="7" name="MSIP_Label_e96e116a-ae70-4e3d-be7e-d31ac0727b31_SiteId">
    <vt:lpwstr>e21a9bd2-dcf8-44df-83fa-aa16c3e0af23</vt:lpwstr>
  </property>
  <property fmtid="{D5CDD505-2E9C-101B-9397-08002B2CF9AE}" pid="8" name="MSIP_Label_e96e116a-ae70-4e3d-be7e-d31ac0727b31_ActionId">
    <vt:lpwstr>18ece5d3-d9b8-4867-a5a7-aba96a43a3a7</vt:lpwstr>
  </property>
  <property fmtid="{D5CDD505-2E9C-101B-9397-08002B2CF9AE}" pid="9" name="MSIP_Label_e96e116a-ae70-4e3d-be7e-d31ac0727b31_ContentBits">
    <vt:lpwstr>0</vt:lpwstr>
  </property>
  <property fmtid="{D5CDD505-2E9C-101B-9397-08002B2CF9AE}" pid="10" name="MSIP_Label_4012811f-b717-4099-a412-3cacd3519ab9_Enabled">
    <vt:lpwstr>true</vt:lpwstr>
  </property>
  <property fmtid="{D5CDD505-2E9C-101B-9397-08002B2CF9AE}" pid="11" name="MSIP_Label_4012811f-b717-4099-a412-3cacd3519ab9_SetDate">
    <vt:lpwstr>2021-08-10T14:21:03Z</vt:lpwstr>
  </property>
  <property fmtid="{D5CDD505-2E9C-101B-9397-08002B2CF9AE}" pid="12" name="MSIP_Label_4012811f-b717-4099-a412-3cacd3519ab9_Method">
    <vt:lpwstr>Privileged</vt:lpwstr>
  </property>
  <property fmtid="{D5CDD505-2E9C-101B-9397-08002B2CF9AE}" pid="13" name="MSIP_Label_4012811f-b717-4099-a412-3cacd3519ab9_Name">
    <vt:lpwstr>Åpen</vt:lpwstr>
  </property>
  <property fmtid="{D5CDD505-2E9C-101B-9397-08002B2CF9AE}" pid="14" name="MSIP_Label_4012811f-b717-4099-a412-3cacd3519ab9_SiteId">
    <vt:lpwstr>1ec46890-73f8-4a2a-9b2c-9a6611f1c922</vt:lpwstr>
  </property>
  <property fmtid="{D5CDD505-2E9C-101B-9397-08002B2CF9AE}" pid="15" name="MSIP_Label_4012811f-b717-4099-a412-3cacd3519ab9_ActionId">
    <vt:lpwstr>8b7744d5-e86d-4d98-b861-9dbca336b75f</vt:lpwstr>
  </property>
  <property fmtid="{D5CDD505-2E9C-101B-9397-08002B2CF9AE}" pid="16" name="MSIP_Label_4012811f-b717-4099-a412-3cacd3519ab9_ContentBits">
    <vt:lpwstr>0</vt:lpwstr>
  </property>
  <property fmtid="{D5CDD505-2E9C-101B-9397-08002B2CF9AE}" pid="17" name="MediaServiceImageTags">
    <vt:lpwstr/>
  </property>
</Properties>
</file>